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 varScale="1">
        <p:scale>
          <a:sx n="104" d="100"/>
          <a:sy n="104" d="100"/>
        </p:scale>
        <p:origin x="232" y="5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7999"/>
                </a:lnTo>
                <a:lnTo>
                  <a:pt x="12192000" y="6857999"/>
                </a:lnTo>
                <a:lnTo>
                  <a:pt x="1219200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8095" y="375"/>
            <a:ext cx="228600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599" y="0"/>
                </a:moveTo>
                <a:lnTo>
                  <a:pt x="0" y="0"/>
                </a:lnTo>
                <a:lnTo>
                  <a:pt x="0" y="6857999"/>
                </a:lnTo>
                <a:lnTo>
                  <a:pt x="228599" y="6857999"/>
                </a:lnTo>
                <a:lnTo>
                  <a:pt x="228599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24939" y="629411"/>
            <a:ext cx="744855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49870" y="2166619"/>
            <a:ext cx="9432124" cy="3528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E5E5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1965" y="1685657"/>
            <a:ext cx="3275329" cy="4408170"/>
          </a:xfrm>
          <a:custGeom>
            <a:avLst/>
            <a:gdLst/>
            <a:ahLst/>
            <a:cxnLst/>
            <a:rect l="l" t="t" r="r" b="b"/>
            <a:pathLst>
              <a:path w="3275329" h="4408170">
                <a:moveTo>
                  <a:pt x="3275012" y="0"/>
                </a:moveTo>
                <a:lnTo>
                  <a:pt x="2869234" y="0"/>
                </a:lnTo>
                <a:lnTo>
                  <a:pt x="2869234" y="4023360"/>
                </a:lnTo>
                <a:lnTo>
                  <a:pt x="0" y="4023360"/>
                </a:lnTo>
                <a:lnTo>
                  <a:pt x="0" y="4408170"/>
                </a:lnTo>
                <a:lnTo>
                  <a:pt x="3275012" y="4408170"/>
                </a:lnTo>
                <a:lnTo>
                  <a:pt x="3275012" y="4023360"/>
                </a:lnTo>
                <a:lnTo>
                  <a:pt x="3275012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2854" y="744468"/>
            <a:ext cx="3275965" cy="4408805"/>
          </a:xfrm>
          <a:custGeom>
            <a:avLst/>
            <a:gdLst/>
            <a:ahLst/>
            <a:cxnLst/>
            <a:rect l="l" t="t" r="r" b="b"/>
            <a:pathLst>
              <a:path w="3275965" h="4408805">
                <a:moveTo>
                  <a:pt x="3275012" y="0"/>
                </a:moveTo>
                <a:lnTo>
                  <a:pt x="0" y="0"/>
                </a:lnTo>
                <a:lnTo>
                  <a:pt x="0" y="4408487"/>
                </a:lnTo>
                <a:lnTo>
                  <a:pt x="405777" y="4408487"/>
                </a:lnTo>
                <a:lnTo>
                  <a:pt x="405777" y="384416"/>
                </a:lnTo>
                <a:lnTo>
                  <a:pt x="3275672" y="385737"/>
                </a:lnTo>
                <a:lnTo>
                  <a:pt x="3275201" y="288021"/>
                </a:lnTo>
                <a:lnTo>
                  <a:pt x="3275483" y="97715"/>
                </a:lnTo>
                <a:lnTo>
                  <a:pt x="3275012" y="0"/>
                </a:lnTo>
                <a:close/>
              </a:path>
            </a:pathLst>
          </a:custGeom>
          <a:solidFill>
            <a:srgbClr val="5E5E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582666" y="1782571"/>
            <a:ext cx="50266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1115" dirty="0"/>
              <a:t>FOX</a:t>
            </a:r>
            <a:r>
              <a:rPr sz="7200" spc="-365" dirty="0"/>
              <a:t> </a:t>
            </a:r>
            <a:r>
              <a:rPr sz="7200" spc="-860" dirty="0"/>
              <a:t>HOLLOW</a:t>
            </a:r>
            <a:endParaRPr sz="7200"/>
          </a:p>
        </p:txBody>
      </p:sp>
      <p:sp>
        <p:nvSpPr>
          <p:cNvPr id="6" name="object 6"/>
          <p:cNvSpPr txBox="1"/>
          <p:nvPr/>
        </p:nvSpPr>
        <p:spPr>
          <a:xfrm>
            <a:off x="3149240" y="2758236"/>
            <a:ext cx="5894070" cy="210121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410209" marR="5080" indent="-398145">
              <a:lnSpc>
                <a:spcPts val="7700"/>
              </a:lnSpc>
              <a:spcBef>
                <a:spcPts val="1140"/>
              </a:spcBef>
            </a:pPr>
            <a:r>
              <a:rPr sz="7200" spc="-950" dirty="0">
                <a:solidFill>
                  <a:srgbClr val="5E5E5E"/>
                </a:solidFill>
                <a:latin typeface="Arial"/>
                <a:cs typeface="Arial"/>
              </a:rPr>
              <a:t>KINDERGARTEN 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O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R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I</a:t>
            </a:r>
            <a:r>
              <a:rPr sz="7200" spc="-760" dirty="0">
                <a:solidFill>
                  <a:srgbClr val="5E5E5E"/>
                </a:solidFill>
                <a:latin typeface="Arial"/>
                <a:cs typeface="Arial"/>
              </a:rPr>
              <a:t>E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N</a:t>
            </a:r>
            <a:r>
              <a:rPr sz="7200" spc="-1465" dirty="0">
                <a:solidFill>
                  <a:srgbClr val="5E5E5E"/>
                </a:solidFill>
                <a:latin typeface="Arial"/>
                <a:cs typeface="Arial"/>
              </a:rPr>
              <a:t>T</a:t>
            </a:r>
            <a:r>
              <a:rPr sz="7200" spc="-141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T</a:t>
            </a:r>
            <a:r>
              <a:rPr sz="7200" spc="-755" dirty="0">
                <a:solidFill>
                  <a:srgbClr val="5E5E5E"/>
                </a:solidFill>
                <a:latin typeface="Arial"/>
                <a:cs typeface="Arial"/>
              </a:rPr>
              <a:t>IO</a:t>
            </a:r>
            <a:r>
              <a:rPr sz="7200" spc="-745" dirty="0">
                <a:solidFill>
                  <a:srgbClr val="5E5E5E"/>
                </a:solidFill>
                <a:latin typeface="Arial"/>
                <a:cs typeface="Arial"/>
              </a:rPr>
              <a:t>N</a:t>
            </a:r>
            <a:endParaRPr sz="7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5683" y="4936007"/>
            <a:ext cx="124777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202</a:t>
            </a:r>
            <a:r>
              <a:rPr lang="en-US"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5</a:t>
            </a:r>
            <a:r>
              <a:rPr sz="2300" spc="-55" dirty="0">
                <a:solidFill>
                  <a:srgbClr val="5E5E5E"/>
                </a:solidFill>
                <a:latin typeface="Times New Roman"/>
                <a:cs typeface="Times New Roman"/>
              </a:rPr>
              <a:t>-</a:t>
            </a:r>
            <a:r>
              <a:rPr sz="2300" spc="-20" dirty="0">
                <a:solidFill>
                  <a:srgbClr val="5E5E5E"/>
                </a:solidFill>
                <a:latin typeface="Times New Roman"/>
                <a:cs typeface="Times New Roman"/>
              </a:rPr>
              <a:t>202</a:t>
            </a:r>
            <a:r>
              <a:rPr lang="en-US" sz="2300" spc="-20" dirty="0">
                <a:solidFill>
                  <a:srgbClr val="5E5E5E"/>
                </a:solidFill>
                <a:latin typeface="Times New Roman"/>
                <a:cs typeface="Times New Roman"/>
              </a:rPr>
              <a:t>6</a:t>
            </a:r>
            <a:endParaRPr sz="2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1"/>
            <a:ext cx="54114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Welcome</a:t>
            </a:r>
            <a:r>
              <a:rPr spc="-130" dirty="0"/>
              <a:t> </a:t>
            </a:r>
            <a:r>
              <a:rPr dirty="0"/>
              <a:t>to</a:t>
            </a:r>
            <a:r>
              <a:rPr spc="-170" dirty="0"/>
              <a:t> </a:t>
            </a:r>
            <a:r>
              <a:rPr spc="-380" dirty="0"/>
              <a:t>Fox</a:t>
            </a:r>
            <a:r>
              <a:rPr spc="-125" dirty="0"/>
              <a:t> </a:t>
            </a:r>
            <a:r>
              <a:rPr spc="-120" dirty="0"/>
              <a:t>Hollow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49870" y="2166619"/>
            <a:ext cx="7998930" cy="2373086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96875" indent="-384810">
              <a:lnSpc>
                <a:spcPct val="100000"/>
              </a:lnSpc>
              <a:spcBef>
                <a:spcPts val="1105"/>
              </a:spcBef>
              <a:buChar char="■"/>
              <a:tabLst>
                <a:tab pos="396875" algn="l"/>
                <a:tab pos="397510" algn="l"/>
              </a:tabLst>
            </a:pP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Website: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u="sng" spc="-10" dirty="0">
                <a:solidFill>
                  <a:srgbClr val="F59E00"/>
                </a:solidFill>
                <a:uFill>
                  <a:solidFill>
                    <a:srgbClr val="F59E00"/>
                  </a:solidFill>
                </a:uFill>
                <a:latin typeface="Arial"/>
                <a:cs typeface="Arial"/>
              </a:rPr>
              <a:t>https://foxhollow.jordandistrict.org/</a:t>
            </a:r>
            <a:endParaRPr sz="2400" dirty="0">
              <a:latin typeface="Arial"/>
              <a:cs typeface="Arial"/>
            </a:endParaRPr>
          </a:p>
          <a:p>
            <a:pPr marL="396875" indent="-384810">
              <a:lnSpc>
                <a:spcPct val="100000"/>
              </a:lnSpc>
              <a:spcBef>
                <a:spcPts val="1010"/>
              </a:spcBef>
              <a:buChar char="■"/>
              <a:tabLst>
                <a:tab pos="396875" algn="l"/>
                <a:tab pos="397510" algn="l"/>
              </a:tabLst>
            </a:pP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Phone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Number: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(801)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282-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1818</a:t>
            </a:r>
            <a:endParaRPr sz="2400" dirty="0">
              <a:latin typeface="Arial"/>
              <a:cs typeface="Arial"/>
            </a:endParaRPr>
          </a:p>
          <a:p>
            <a:pPr marL="396240" indent="-384175">
              <a:lnSpc>
                <a:spcPct val="100000"/>
              </a:lnSpc>
              <a:spcBef>
                <a:spcPts val="103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Hours:</a:t>
            </a:r>
            <a:endParaRPr sz="2400" dirty="0">
              <a:latin typeface="Arial"/>
              <a:cs typeface="Arial"/>
            </a:endParaRPr>
          </a:p>
          <a:p>
            <a:pPr marL="542290">
              <a:lnSpc>
                <a:spcPct val="100000"/>
              </a:lnSpc>
              <a:spcBef>
                <a:spcPts val="505"/>
              </a:spcBef>
              <a:tabLst>
                <a:tab pos="927100" algn="l"/>
              </a:tabLst>
            </a:pPr>
            <a:r>
              <a:rPr sz="2400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	</a:t>
            </a:r>
            <a:r>
              <a:rPr sz="3525" spc="-187" baseline="1182" dirty="0">
                <a:solidFill>
                  <a:srgbClr val="5E5E5E"/>
                </a:solidFill>
                <a:latin typeface="Arial"/>
                <a:cs typeface="Arial"/>
              </a:rPr>
              <a:t>AM:</a:t>
            </a:r>
            <a:r>
              <a:rPr sz="3525" spc="-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9:00am</a:t>
            </a:r>
            <a:r>
              <a:rPr sz="3525" spc="-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3525" spc="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11:40am</a:t>
            </a:r>
            <a:r>
              <a:rPr lang="en-US"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 M-TH, 9:00 – 10:55 am F</a:t>
            </a:r>
            <a:endParaRPr sz="3525" baseline="1182" dirty="0">
              <a:latin typeface="Arial"/>
              <a:cs typeface="Arial"/>
            </a:endParaRPr>
          </a:p>
          <a:p>
            <a:pPr marL="542925">
              <a:lnSpc>
                <a:spcPct val="100000"/>
              </a:lnSpc>
              <a:spcBef>
                <a:spcPts val="530"/>
              </a:spcBef>
              <a:tabLst>
                <a:tab pos="927100" algn="l"/>
              </a:tabLst>
            </a:pPr>
            <a:r>
              <a:rPr sz="2400" spc="15" dirty="0">
                <a:solidFill>
                  <a:srgbClr val="5E5E5E"/>
                </a:solidFill>
                <a:latin typeface="Arial"/>
                <a:cs typeface="Arial"/>
              </a:rPr>
              <a:t>–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	</a:t>
            </a:r>
            <a:r>
              <a:rPr sz="3525" spc="-165" baseline="1182" dirty="0">
                <a:solidFill>
                  <a:srgbClr val="5E5E5E"/>
                </a:solidFill>
                <a:latin typeface="Arial"/>
                <a:cs typeface="Arial"/>
              </a:rPr>
              <a:t>PM:</a:t>
            </a:r>
            <a:r>
              <a:rPr sz="3525" spc="44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12:55pm</a:t>
            </a:r>
            <a:r>
              <a:rPr sz="3525" spc="52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baseline="1182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3525" spc="67" baseline="1182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3:35pm</a:t>
            </a:r>
            <a:r>
              <a:rPr lang="en-US" sz="3525" spc="-15" baseline="1182" dirty="0">
                <a:solidFill>
                  <a:srgbClr val="5E5E5E"/>
                </a:solidFill>
                <a:latin typeface="Arial"/>
                <a:cs typeface="Arial"/>
              </a:rPr>
              <a:t> M-TH, 11:05 am – 1:00 pm F</a:t>
            </a:r>
            <a:endParaRPr sz="3525" baseline="1182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Meet</a:t>
            </a:r>
            <a:r>
              <a:rPr spc="-245" dirty="0"/>
              <a:t> </a:t>
            </a:r>
            <a:r>
              <a:rPr dirty="0"/>
              <a:t>the</a:t>
            </a:r>
            <a:r>
              <a:rPr spc="-254" dirty="0"/>
              <a:t> </a:t>
            </a:r>
            <a:r>
              <a:rPr spc="-195" dirty="0"/>
              <a:t>Teachers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83407" y="5957316"/>
            <a:ext cx="65766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5E5E5E"/>
                </a:solidFill>
                <a:latin typeface="Arial"/>
                <a:cs typeface="Arial"/>
              </a:rPr>
              <a:t>*We</a:t>
            </a:r>
            <a:r>
              <a:rPr sz="20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5E5E5E"/>
                </a:solidFill>
                <a:latin typeface="Arial"/>
                <a:cs typeface="Arial"/>
              </a:rPr>
              <a:t>do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5E5E5E"/>
                </a:solidFill>
                <a:latin typeface="Arial"/>
                <a:cs typeface="Arial"/>
              </a:rPr>
              <a:t>not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know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how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many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sessions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2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0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000" spc="-60" dirty="0">
                <a:solidFill>
                  <a:srgbClr val="5E5E5E"/>
                </a:solidFill>
                <a:latin typeface="Arial"/>
                <a:cs typeface="Arial"/>
              </a:rPr>
              <a:t> next</a:t>
            </a:r>
            <a:r>
              <a:rPr sz="20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5E5E5E"/>
                </a:solidFill>
                <a:latin typeface="Arial"/>
                <a:cs typeface="Arial"/>
              </a:rPr>
              <a:t>year.*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9023" y="2171700"/>
            <a:ext cx="1767839" cy="235712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755457" y="4628057"/>
            <a:ext cx="1174750" cy="66294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800" dirty="0">
                <a:latin typeface="Times New Roman"/>
                <a:cs typeface="Times New Roman"/>
              </a:rPr>
              <a:t>Mrs.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Briscoe</a:t>
            </a:r>
            <a:endParaRPr sz="1800" dirty="0">
              <a:latin typeface="Times New Roman"/>
              <a:cs typeface="Times New Roman"/>
            </a:endParaRPr>
          </a:p>
          <a:p>
            <a:pPr marL="136525">
              <a:lnSpc>
                <a:spcPct val="100000"/>
              </a:lnSpc>
              <a:spcBef>
                <a:spcPts val="345"/>
              </a:spcBef>
            </a:pPr>
            <a:r>
              <a:rPr lang="en-US" sz="1800" spc="-25" dirty="0">
                <a:latin typeface="Arial"/>
                <a:cs typeface="Arial"/>
              </a:rPr>
              <a:t>    </a:t>
            </a:r>
            <a:r>
              <a:rPr sz="1800" spc="-25" dirty="0">
                <a:latin typeface="Arial"/>
                <a:cs typeface="Arial"/>
              </a:rPr>
              <a:t>PM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49464" y="4675123"/>
            <a:ext cx="1433195" cy="593111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266065" marR="5080" indent="-254000">
              <a:lnSpc>
                <a:spcPts val="2090"/>
              </a:lnSpc>
              <a:spcBef>
                <a:spcPts val="225"/>
              </a:spcBef>
            </a:pPr>
            <a:r>
              <a:rPr sz="1800" spc="-30" dirty="0">
                <a:latin typeface="Arial"/>
                <a:cs typeface="Arial"/>
              </a:rPr>
              <a:t>Miss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85" dirty="0" err="1">
                <a:latin typeface="Arial"/>
                <a:cs typeface="Arial"/>
              </a:rPr>
              <a:t>Schneiter</a:t>
            </a:r>
            <a:r>
              <a:rPr sz="1800" spc="-85" dirty="0">
                <a:latin typeface="Arial"/>
                <a:cs typeface="Arial"/>
              </a:rPr>
              <a:t> </a:t>
            </a:r>
            <a:endParaRPr lang="en-US" spc="-70" dirty="0">
              <a:latin typeface="Arial"/>
              <a:cs typeface="Arial"/>
            </a:endParaRPr>
          </a:p>
          <a:p>
            <a:pPr marL="266065" marR="5080" indent="-254000">
              <a:lnSpc>
                <a:spcPts val="2090"/>
              </a:lnSpc>
              <a:spcBef>
                <a:spcPts val="225"/>
              </a:spcBef>
            </a:pPr>
            <a:r>
              <a:rPr lang="en-US" sz="1800" spc="-70" dirty="0">
                <a:latin typeface="Arial"/>
                <a:cs typeface="Arial"/>
              </a:rPr>
              <a:t>     Full - day</a:t>
            </a:r>
            <a:endParaRPr sz="1800" dirty="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366" y="2166621"/>
            <a:ext cx="1771648" cy="236219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905020" y="4684267"/>
            <a:ext cx="1296035" cy="5651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84505" marR="5080" indent="-472440">
              <a:lnSpc>
                <a:spcPts val="2090"/>
              </a:lnSpc>
              <a:spcBef>
                <a:spcPts val="225"/>
              </a:spcBef>
            </a:pPr>
            <a:r>
              <a:rPr sz="1800" spc="-60" dirty="0">
                <a:latin typeface="Arial"/>
                <a:cs typeface="Arial"/>
              </a:rPr>
              <a:t>Mrs.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125" dirty="0">
                <a:latin typeface="Arial"/>
                <a:cs typeface="Arial"/>
              </a:rPr>
              <a:t>Knudsen </a:t>
            </a:r>
            <a:r>
              <a:rPr sz="1800" spc="-25" dirty="0">
                <a:latin typeface="Arial"/>
                <a:cs typeface="Arial"/>
              </a:rPr>
              <a:t>AM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66969" y="2161687"/>
            <a:ext cx="1936385" cy="23437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D1A86A4-E10E-8BEB-C317-3A6C66471F79}"/>
              </a:ext>
            </a:extLst>
          </p:cNvPr>
          <p:cNvSpPr txBox="1"/>
          <p:nvPr/>
        </p:nvSpPr>
        <p:spPr>
          <a:xfrm>
            <a:off x="9144001" y="4684267"/>
            <a:ext cx="1433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Mrs. Clegg</a:t>
            </a:r>
          </a:p>
          <a:p>
            <a:r>
              <a:rPr lang="en-US" dirty="0"/>
              <a:t>  Full-day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225" dirty="0"/>
              <a:t>Drop-</a:t>
            </a:r>
            <a:r>
              <a:rPr dirty="0"/>
              <a:t>off</a:t>
            </a:r>
            <a:r>
              <a:rPr spc="-85" dirty="0"/>
              <a:t> </a:t>
            </a:r>
            <a:r>
              <a:rPr spc="-65" dirty="0"/>
              <a:t>and</a:t>
            </a:r>
            <a:r>
              <a:rPr spc="-80" dirty="0"/>
              <a:t> </a:t>
            </a:r>
            <a:r>
              <a:rPr spc="-220" dirty="0"/>
              <a:t>Pick-</a:t>
            </a:r>
            <a:r>
              <a:rPr spc="-25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96047" y="1905000"/>
            <a:ext cx="9399905" cy="4135106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6240" marR="55244" indent="-384175">
              <a:lnSpc>
                <a:spcPts val="2690"/>
              </a:lnSpc>
              <a:spcBef>
                <a:spcPts val="34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PLEASE,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PLEASE,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always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follow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parking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lot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procedures.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This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is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for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everyone’s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safety!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7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</a:t>
            </a: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lane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student’s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off.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70" dirty="0">
                <a:solidFill>
                  <a:srgbClr val="5E5E5E"/>
                </a:solidFill>
                <a:latin typeface="Arial"/>
                <a:cs typeface="Arial"/>
              </a:rPr>
              <a:t>parking lot,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pull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through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lane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5" dirty="0">
                <a:solidFill>
                  <a:srgbClr val="5E5E5E"/>
                </a:solidFill>
                <a:latin typeface="Arial"/>
                <a:cs typeface="Arial"/>
              </a:rPr>
              <a:t>NOT.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710"/>
              </a:lnSpc>
              <a:spcBef>
                <a:spcPts val="1240"/>
              </a:spcBef>
              <a:buChar char="■"/>
              <a:tabLst>
                <a:tab pos="396240" algn="l"/>
                <a:tab pos="396875" algn="l"/>
              </a:tabLst>
            </a:pPr>
            <a:r>
              <a:rPr lang="en-US" sz="2400" spc="-65" dirty="0">
                <a:solidFill>
                  <a:srgbClr val="5E5E5E"/>
                </a:solidFill>
                <a:latin typeface="Arial"/>
                <a:cs typeface="Arial"/>
              </a:rPr>
              <a:t>When in the drop off lane, please 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ull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all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lang="en-US" sz="2400" spc="-75" dirty="0">
                <a:solidFill>
                  <a:srgbClr val="5E5E5E"/>
                </a:solidFill>
                <a:latin typeface="Arial"/>
                <a:cs typeface="Arial"/>
              </a:rPr>
              <a:t> forward, up to the curb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stop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before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allowing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children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exit or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enter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vehicle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45" dirty="0">
                <a:solidFill>
                  <a:srgbClr val="5E5E5E"/>
                </a:solidFill>
                <a:latin typeface="Arial"/>
                <a:cs typeface="Arial"/>
              </a:rPr>
              <a:t>right side of the vehicle.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44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Keep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traffic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moving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as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quickly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as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possible.</a:t>
            </a:r>
            <a:endParaRPr lang="en-US" sz="2400" spc="-10" dirty="0">
              <a:solidFill>
                <a:srgbClr val="5E5E5E"/>
              </a:solidFill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944"/>
              </a:spcBef>
              <a:buChar char="■"/>
              <a:tabLst>
                <a:tab pos="396240" algn="l"/>
                <a:tab pos="396875" algn="l"/>
              </a:tabLst>
            </a:pPr>
            <a:r>
              <a:rPr lang="en-US" sz="2400" spc="-10" dirty="0">
                <a:solidFill>
                  <a:srgbClr val="5E5E5E"/>
                </a:solidFill>
                <a:latin typeface="Arial"/>
                <a:cs typeface="Arial"/>
              </a:rPr>
              <a:t>If your student needs extra assistance, please park your car and walk your student across the crosswalk.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30" dirty="0"/>
              <a:t>Parent</a:t>
            </a:r>
            <a:r>
              <a:rPr spc="-150" dirty="0"/>
              <a:t> </a:t>
            </a:r>
            <a:r>
              <a:rPr spc="-155" dirty="0"/>
              <a:t>Pick</a:t>
            </a:r>
            <a:r>
              <a:rPr spc="-145" dirty="0"/>
              <a:t> </a:t>
            </a:r>
            <a:r>
              <a:rPr spc="-370"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276080" cy="225679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396240" marR="106045" indent="-384175" algn="just">
              <a:lnSpc>
                <a:spcPct val="93700"/>
              </a:lnSpc>
              <a:spcBef>
                <a:spcPts val="280"/>
              </a:spcBef>
              <a:buChar char="■"/>
              <a:tabLst>
                <a:tab pos="396875" algn="l"/>
              </a:tabLst>
            </a:pP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Teachers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student’s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wait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inside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Kindergarten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fence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until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see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who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is</a:t>
            </a:r>
            <a:r>
              <a:rPr sz="2400" spc="-1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picking</a:t>
            </a:r>
            <a:r>
              <a:rPr sz="2400" spc="-12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up.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 be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patient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as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8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many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out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gate.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ct val="93700"/>
              </a:lnSpc>
              <a:spcBef>
                <a:spcPts val="119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0" dirty="0">
                <a:solidFill>
                  <a:srgbClr val="5E5E5E"/>
                </a:solidFill>
                <a:latin typeface="Arial"/>
                <a:cs typeface="Arial"/>
              </a:rPr>
              <a:t>NOT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send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other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people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unless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a note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phone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f</a:t>
            </a:r>
            <a:r>
              <a:rPr lang="en-US" sz="2400" spc="-20" dirty="0">
                <a:solidFill>
                  <a:srgbClr val="5E5E5E"/>
                </a:solidFill>
                <a:latin typeface="Arial"/>
                <a:cs typeface="Arial"/>
              </a:rPr>
              <a:t>rom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parents.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5E5E5E"/>
                </a:solidFill>
                <a:latin typeface="Arial"/>
                <a:cs typeface="Arial"/>
              </a:rPr>
              <a:t>An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email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has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sent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night before.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2"/>
            <a:ext cx="1475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60" dirty="0"/>
              <a:t>Buses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377680" cy="24091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96240" marR="408940" indent="-384175">
              <a:lnSpc>
                <a:spcPts val="2690"/>
              </a:lnSpc>
              <a:spcBef>
                <a:spcPts val="34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ride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daycare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put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on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end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5" dirty="0">
                <a:solidFill>
                  <a:srgbClr val="5E5E5E"/>
                </a:solidFill>
                <a:latin typeface="Arial"/>
                <a:cs typeface="Arial"/>
              </a:rPr>
              <a:t>by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all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year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long.</a:t>
            </a:r>
            <a:endParaRPr sz="2400" dirty="0">
              <a:latin typeface="Arial"/>
              <a:cs typeface="Arial"/>
            </a:endParaRPr>
          </a:p>
          <a:p>
            <a:pPr marL="396240" marR="24765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40" dirty="0">
                <a:solidFill>
                  <a:srgbClr val="5E5E5E"/>
                </a:solidFill>
                <a:latin typeface="Arial"/>
                <a:cs typeface="Arial"/>
              </a:rPr>
              <a:t>For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first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week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lang="en-US" sz="2400" spc="-70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waiting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stop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to help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how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walk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Kindergarten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doors.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245" dirty="0">
                <a:solidFill>
                  <a:srgbClr val="5E5E5E"/>
                </a:solidFill>
                <a:latin typeface="Arial"/>
                <a:cs typeface="Arial"/>
              </a:rPr>
              <a:t>We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will</a:t>
            </a:r>
            <a:r>
              <a:rPr sz="2400" spc="-16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5" dirty="0">
                <a:solidFill>
                  <a:srgbClr val="5E5E5E"/>
                </a:solidFill>
                <a:latin typeface="Arial"/>
                <a:cs typeface="Arial"/>
              </a:rPr>
              <a:t>ALWAYS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send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daycare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unless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we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</a:t>
            </a:r>
            <a:r>
              <a:rPr sz="2400" spc="-1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note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f</a:t>
            </a:r>
            <a:r>
              <a:rPr lang="en-US" sz="2400" spc="-30" dirty="0">
                <a:solidFill>
                  <a:srgbClr val="5E5E5E"/>
                </a:solidFill>
                <a:latin typeface="Arial"/>
                <a:cs typeface="Arial"/>
              </a:rPr>
              <a:t>ro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m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you.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5E5E5E"/>
                </a:solidFill>
                <a:latin typeface="Arial"/>
                <a:cs typeface="Arial"/>
              </a:rPr>
              <a:t>An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email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must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sent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night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before.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629412"/>
            <a:ext cx="43999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5" dirty="0"/>
              <a:t>First</a:t>
            </a:r>
            <a:r>
              <a:rPr spc="-225" dirty="0"/>
              <a:t> </a:t>
            </a:r>
            <a:r>
              <a:rPr spc="-320" dirty="0"/>
              <a:t>Day</a:t>
            </a:r>
            <a:r>
              <a:rPr spc="-125" dirty="0"/>
              <a:t> </a:t>
            </a:r>
            <a:r>
              <a:rPr dirty="0"/>
              <a:t>of</a:t>
            </a:r>
            <a:r>
              <a:rPr spc="-165" dirty="0"/>
              <a:t> </a:t>
            </a:r>
            <a:r>
              <a:rPr spc="-135" dirty="0"/>
              <a:t>School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166619"/>
            <a:ext cx="9381490" cy="3060453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96240" indent="-383540">
              <a:lnSpc>
                <a:spcPct val="100000"/>
              </a:lnSpc>
              <a:spcBef>
                <a:spcPts val="1105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Drop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off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outside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of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gate.</a:t>
            </a:r>
            <a:endParaRPr sz="2400" dirty="0">
              <a:latin typeface="Arial"/>
              <a:cs typeface="Arial"/>
            </a:endParaRPr>
          </a:p>
          <a:p>
            <a:pPr marL="396240" indent="-383540">
              <a:lnSpc>
                <a:spcPct val="100000"/>
              </a:lnSpc>
              <a:spcBef>
                <a:spcPts val="101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say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good</a:t>
            </a:r>
            <a:r>
              <a:rPr lang="en-US" sz="2400" spc="-75" dirty="0">
                <a:solidFill>
                  <a:srgbClr val="5E5E5E"/>
                </a:solidFill>
                <a:latin typeface="Arial"/>
                <a:cs typeface="Arial"/>
              </a:rPr>
              <a:t>-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bye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&amp;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give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hugs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before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they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enter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fence.</a:t>
            </a:r>
            <a:endParaRPr sz="2400" dirty="0">
              <a:latin typeface="Arial"/>
              <a:cs typeface="Arial"/>
            </a:endParaRPr>
          </a:p>
          <a:p>
            <a:pPr marL="396240" marR="5080" indent="-384175">
              <a:lnSpc>
                <a:spcPts val="2690"/>
              </a:lnSpc>
              <a:spcBef>
                <a:spcPts val="128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60" dirty="0">
                <a:solidFill>
                  <a:srgbClr val="5E5E5E"/>
                </a:solidFill>
                <a:latin typeface="Arial"/>
                <a:cs typeface="Arial"/>
              </a:rPr>
              <a:t>Make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sure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teacher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knows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how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get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home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first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day.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they take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E5E5E"/>
                </a:solidFill>
                <a:latin typeface="Arial"/>
                <a:cs typeface="Arial"/>
              </a:rPr>
              <a:t>bus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or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daycare</a:t>
            </a:r>
            <a:r>
              <a:rPr lang="en-US" sz="2400" spc="-100" dirty="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try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to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start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that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5E5E5E"/>
                </a:solidFill>
                <a:latin typeface="Arial"/>
                <a:cs typeface="Arial"/>
              </a:rPr>
              <a:t>from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beginning.</a:t>
            </a:r>
            <a:endParaRPr sz="2400" dirty="0">
              <a:latin typeface="Arial"/>
              <a:cs typeface="Arial"/>
            </a:endParaRPr>
          </a:p>
          <a:p>
            <a:pPr marL="396240" marR="176530" indent="-384175">
              <a:lnSpc>
                <a:spcPts val="2690"/>
              </a:lnSpc>
              <a:spcBef>
                <a:spcPts val="122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No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playing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on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play</a:t>
            </a:r>
            <a:r>
              <a:rPr sz="2400" spc="-7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ground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in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5" dirty="0">
                <a:solidFill>
                  <a:srgbClr val="5E5E5E"/>
                </a:solidFill>
                <a:latin typeface="Arial"/>
                <a:cs typeface="Arial"/>
              </a:rPr>
              <a:t>morning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because </a:t>
            </a:r>
            <a:r>
              <a:rPr sz="2400" spc="-25" dirty="0">
                <a:solidFill>
                  <a:srgbClr val="5E5E5E"/>
                </a:solidFill>
                <a:latin typeface="Arial"/>
                <a:cs typeface="Arial"/>
              </a:rPr>
              <a:t>there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E5E5E"/>
                </a:solidFill>
                <a:latin typeface="Arial"/>
                <a:cs typeface="Arial"/>
              </a:rPr>
              <a:t>are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95" dirty="0">
                <a:solidFill>
                  <a:srgbClr val="5E5E5E"/>
                </a:solidFill>
                <a:latin typeface="Arial"/>
                <a:cs typeface="Arial"/>
              </a:rPr>
              <a:t>so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many </a:t>
            </a:r>
            <a:r>
              <a:rPr sz="2400" spc="-30" dirty="0">
                <a:solidFill>
                  <a:srgbClr val="5E5E5E"/>
                </a:solidFill>
                <a:latin typeface="Arial"/>
                <a:cs typeface="Arial"/>
              </a:rPr>
              <a:t>students</a:t>
            </a:r>
            <a:r>
              <a:rPr lang="en-US" sz="2400" spc="-30" dirty="0">
                <a:solidFill>
                  <a:srgbClr val="5E5E5E"/>
                </a:solidFill>
                <a:latin typeface="Arial"/>
                <a:cs typeface="Arial"/>
              </a:rPr>
              <a:t>, P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lease</a:t>
            </a:r>
            <a:r>
              <a:rPr sz="2400" spc="-10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them</a:t>
            </a:r>
            <a:r>
              <a:rPr sz="2400" spc="-15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come</a:t>
            </a:r>
            <a:r>
              <a:rPr sz="2400" spc="-8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in</a:t>
            </a:r>
            <a:r>
              <a:rPr sz="2400" spc="-14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lang="en-US" sz="2400" spc="-145" dirty="0">
                <a:solidFill>
                  <a:srgbClr val="5E5E5E"/>
                </a:solidFill>
                <a:latin typeface="Arial"/>
                <a:cs typeface="Arial"/>
              </a:rPr>
              <a:t>the gate </a:t>
            </a:r>
            <a:r>
              <a:rPr sz="2400" spc="-40" dirty="0">
                <a:solidFill>
                  <a:srgbClr val="5E5E5E"/>
                </a:solidFill>
                <a:latin typeface="Arial"/>
                <a:cs typeface="Arial"/>
              </a:rPr>
              <a:t>and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line</a:t>
            </a:r>
            <a:r>
              <a:rPr sz="2400" spc="-114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up</a:t>
            </a:r>
            <a:r>
              <a:rPr sz="2400" spc="-11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with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their</a:t>
            </a:r>
            <a:r>
              <a:rPr sz="2400" spc="-12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class.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Questions?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50339" y="2294635"/>
            <a:ext cx="90779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6240" indent="-383540">
              <a:lnSpc>
                <a:spcPct val="100000"/>
              </a:lnSpc>
              <a:spcBef>
                <a:spcPts val="100"/>
              </a:spcBef>
              <a:buChar char="■"/>
              <a:tabLst>
                <a:tab pos="396240" algn="l"/>
                <a:tab pos="396875" algn="l"/>
              </a:tabLst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If</a:t>
            </a:r>
            <a:r>
              <a:rPr sz="2400" spc="-13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30" dirty="0">
                <a:solidFill>
                  <a:srgbClr val="5E5E5E"/>
                </a:solidFill>
                <a:latin typeface="Arial"/>
                <a:cs typeface="Arial"/>
              </a:rPr>
              <a:t>you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05" dirty="0">
                <a:solidFill>
                  <a:srgbClr val="5E5E5E"/>
                </a:solidFill>
                <a:latin typeface="Arial"/>
                <a:cs typeface="Arial"/>
              </a:rPr>
              <a:t>have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120">
                <a:solidFill>
                  <a:srgbClr val="5E5E5E"/>
                </a:solidFill>
                <a:latin typeface="Arial"/>
                <a:cs typeface="Arial"/>
              </a:rPr>
              <a:t>any</a:t>
            </a:r>
            <a:r>
              <a:rPr sz="2400" spc="-65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50">
                <a:solidFill>
                  <a:srgbClr val="5E5E5E"/>
                </a:solidFill>
                <a:latin typeface="Arial"/>
                <a:cs typeface="Arial"/>
              </a:rPr>
              <a:t>questions</a:t>
            </a:r>
            <a:r>
              <a:rPr lang="en-US" sz="2400" spc="-50">
                <a:solidFill>
                  <a:srgbClr val="5E5E5E"/>
                </a:solidFill>
                <a:latin typeface="Arial"/>
                <a:cs typeface="Arial"/>
              </a:rPr>
              <a:t>,</a:t>
            </a:r>
            <a:r>
              <a:rPr sz="2400" spc="-85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65" dirty="0">
                <a:solidFill>
                  <a:srgbClr val="5E5E5E"/>
                </a:solidFill>
                <a:latin typeface="Arial"/>
                <a:cs typeface="Arial"/>
              </a:rPr>
              <a:t>please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E5E5E"/>
                </a:solidFill>
                <a:latin typeface="Arial"/>
                <a:cs typeface="Arial"/>
              </a:rPr>
              <a:t>call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the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5E5E5E"/>
                </a:solidFill>
                <a:latin typeface="Arial"/>
                <a:cs typeface="Arial"/>
              </a:rPr>
              <a:t>school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at</a:t>
            </a:r>
            <a:r>
              <a:rPr sz="2400" spc="-85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(801)</a:t>
            </a:r>
            <a:r>
              <a:rPr sz="2400" spc="-90" dirty="0">
                <a:solidFill>
                  <a:srgbClr val="5E5E5E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282-</a:t>
            </a:r>
            <a:r>
              <a:rPr sz="2400" spc="-10" dirty="0">
                <a:solidFill>
                  <a:srgbClr val="5E5E5E"/>
                </a:solidFill>
                <a:latin typeface="Arial"/>
                <a:cs typeface="Arial"/>
              </a:rPr>
              <a:t>1818.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464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Office Theme</vt:lpstr>
      <vt:lpstr>FOX HOLLOW</vt:lpstr>
      <vt:lpstr>Welcome to Fox Hollow</vt:lpstr>
      <vt:lpstr>Meet the Teachers</vt:lpstr>
      <vt:lpstr>Drop-off and Pick-up</vt:lpstr>
      <vt:lpstr>Parent Pick Up</vt:lpstr>
      <vt:lpstr>Buses</vt:lpstr>
      <vt:lpstr>First Day of School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FOX HOLLOW</dc:title>
  <cp:lastModifiedBy>Microsoft Office User</cp:lastModifiedBy>
  <cp:revision>2</cp:revision>
  <dcterms:created xsi:type="dcterms:W3CDTF">2022-12-12T22:03:35Z</dcterms:created>
  <dcterms:modified xsi:type="dcterms:W3CDTF">2024-11-01T18:27:36Z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2021-01-26T00:00:00Z</vt:filetime>
  </property>
  <property fmtid="{D5CDD505-2E9C-101B-9397-08002B2CF9AE}" pid="3" name="LastSaved">
    <vt:filetime>2022-12-12T00:00:00Z</vt:filetime>
  </property>
  <property fmtid="{D5CDD505-2E9C-101B-9397-08002B2CF9AE}" pid="4" name="Producer">
    <vt:lpwstr>macOS Version 10.15.7 (Build 19H114) Quartz PDFContext</vt:lpwstr>
  </property>
</Properties>
</file>